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9" r:id="rId19"/>
    <p:sldId id="260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htec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Gerade Verbindung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Gerade Verbindung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c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de-DE"/>
          </a:p>
        </p:txBody>
      </p:sp>
      <p:sp>
        <p:nvSpPr>
          <p:cNvPr id="9" name="Rechtec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Gerade Verbindung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htec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Gerade Verbindung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c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Gerade Verbindung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711A21-294D-4DFC-B130-862FD57EA613}" type="datetimeFigureOut">
              <a:rPr lang="de-DE" smtClean="0"/>
              <a:t>17.05.2016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24CC97D-24D3-4FC2-A011-B457039FE66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123728" y="404664"/>
            <a:ext cx="5832648" cy="742234"/>
          </a:xfrm>
        </p:spPr>
        <p:txBody>
          <a:bodyPr/>
          <a:lstStyle/>
          <a:p>
            <a:r>
              <a:rPr lang="de-DE" dirty="0" smtClean="0">
                <a:latin typeface="Calibri" panose="020F0502020204030204" pitchFamily="34" charset="0"/>
              </a:rPr>
              <a:t>Elternabend Jahrgang 8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2123728" y="1340768"/>
            <a:ext cx="6172200" cy="288032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Unsere Themen: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Äußere Differenzierung / Kurssystem ab JG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latin typeface="Calibri" panose="020F0502020204030204" pitchFamily="34" charset="0"/>
              </a:rPr>
              <a:t>Wpk</a:t>
            </a:r>
            <a:r>
              <a:rPr lang="de-DE" dirty="0" smtClean="0">
                <a:latin typeface="Calibri" panose="020F0502020204030204" pitchFamily="34" charset="0"/>
              </a:rPr>
              <a:t>-Wahlen Jg. 9/10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Neigungskurs Business Englisch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Unterrichtsverbund und Berufsorientierung in JG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Unterrichtsversorgung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Calibri" panose="020F0502020204030204" pitchFamily="34" charset="0"/>
              </a:rPr>
              <a:t>Verschiedenes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411760" y="4333821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Es begrüßen Sie: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Fr. </a:t>
            </a:r>
            <a:r>
              <a:rPr lang="de-DE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Gümmer-Miethe</a:t>
            </a:r>
            <a:r>
              <a:rPr lang="de-DE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(Didaktische Leitung)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Fr. Schmidt (Jahrgangsleitung)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Klassenlehrer und –</a:t>
            </a:r>
            <a:r>
              <a:rPr lang="de-DE" b="1" dirty="0" err="1" smtClean="0">
                <a:solidFill>
                  <a:schemeClr val="tx2"/>
                </a:solidFill>
                <a:latin typeface="Calibri" panose="020F0502020204030204" pitchFamily="34" charset="0"/>
              </a:rPr>
              <a:t>lehrerinnen</a:t>
            </a:r>
            <a:r>
              <a:rPr lang="de-DE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des 8. Jahrgangs</a:t>
            </a:r>
            <a:endParaRPr lang="de-DE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28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latin typeface="Calibri" panose="020F0502020204030204" pitchFamily="34" charset="0"/>
              </a:rPr>
              <a:t>Wpk</a:t>
            </a:r>
            <a:r>
              <a:rPr lang="de-DE" sz="2800" b="1" dirty="0" smtClean="0">
                <a:latin typeface="Calibri" panose="020F0502020204030204" pitchFamily="34" charset="0"/>
              </a:rPr>
              <a:t>-Wahlen JG 9/10 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288032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Wahlpflichtkurse in JG 9 </a:t>
            </a:r>
            <a:r>
              <a:rPr lang="de-DE" b="1" u="sng" dirty="0" smtClean="0">
                <a:latin typeface="Calibri" panose="020F0502020204030204" pitchFamily="34" charset="0"/>
              </a:rPr>
              <a:t>und</a:t>
            </a:r>
            <a:r>
              <a:rPr lang="de-DE" b="1" dirty="0" smtClean="0">
                <a:latin typeface="Calibri" panose="020F0502020204030204" pitchFamily="34" charset="0"/>
              </a:rPr>
              <a:t> 10:</a:t>
            </a:r>
          </a:p>
          <a:p>
            <a:pPr marL="0" indent="0">
              <a:buNone/>
            </a:pPr>
            <a:endParaRPr lang="de-DE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Französisch wird 4-stündig fortgesetzt</a:t>
            </a:r>
          </a:p>
          <a:p>
            <a:pPr marL="0" indent="0">
              <a:buNone/>
            </a:pPr>
            <a:endParaRPr lang="de-DE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Neuwahl </a:t>
            </a:r>
            <a:r>
              <a:rPr lang="de-DE" dirty="0" smtClean="0">
                <a:latin typeface="Calibri" panose="020F0502020204030204" pitchFamily="34" charset="0"/>
              </a:rPr>
              <a:t>von </a:t>
            </a:r>
            <a:r>
              <a:rPr lang="de-DE" b="1" dirty="0" smtClean="0">
                <a:latin typeface="Calibri" panose="020F0502020204030204" pitchFamily="34" charset="0"/>
              </a:rPr>
              <a:t>zwei </a:t>
            </a:r>
            <a:r>
              <a:rPr lang="de-DE" dirty="0" smtClean="0">
                <a:latin typeface="Calibri" panose="020F0502020204030204" pitchFamily="34" charset="0"/>
              </a:rPr>
              <a:t>2-stündigen Wahlpflichtkursen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latin typeface="Calibri" panose="020F0502020204030204" pitchFamily="34" charset="0"/>
              </a:rPr>
              <a:t>Wpk</a:t>
            </a:r>
            <a:r>
              <a:rPr lang="de-DE" sz="2800" b="1" dirty="0" smtClean="0">
                <a:latin typeface="Calibri" panose="020F0502020204030204" pitchFamily="34" charset="0"/>
              </a:rPr>
              <a:t>-Wahlen JG 9/10 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Informationsphase: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Elternabend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Vorstellung in den Klassen /Stellwand mit Flyern im </a:t>
            </a:r>
            <a:r>
              <a:rPr lang="de-DE" dirty="0">
                <a:latin typeface="Calibri" panose="020F0502020204030204" pitchFamily="34" charset="0"/>
              </a:rPr>
              <a:t>J</a:t>
            </a:r>
            <a:r>
              <a:rPr lang="de-DE" dirty="0" smtClean="0">
                <a:latin typeface="Calibri" panose="020F0502020204030204" pitchFamily="34" charset="0"/>
              </a:rPr>
              <a:t>ahrgang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Flyer auf der Homepage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Durchführung der Wahlen:</a:t>
            </a:r>
          </a:p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Online auf der Homepage vom 06.06. – 10.06. 2016</a:t>
            </a:r>
          </a:p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	</a:t>
            </a:r>
            <a:r>
              <a:rPr lang="de-DE" b="1" dirty="0">
                <a:latin typeface="Calibri" panose="020F0502020204030204" pitchFamily="34" charset="0"/>
              </a:rPr>
              <a:t>	</a:t>
            </a: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Elterninformationsbrief </a:t>
            </a:r>
            <a:endParaRPr lang="de-DE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latin typeface="Calibri" panose="020F0502020204030204" pitchFamily="34" charset="0"/>
              </a:rPr>
              <a:t>Wpk</a:t>
            </a:r>
            <a:r>
              <a:rPr lang="de-DE" sz="2800" b="1" dirty="0" smtClean="0">
                <a:latin typeface="Calibri" panose="020F0502020204030204" pitchFamily="34" charset="0"/>
              </a:rPr>
              <a:t>-Wahlen JG 9/10 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484784"/>
            <a:ext cx="7467600" cy="4176464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Bitte unterstützen Sie Ihre Kinder bei der </a:t>
            </a:r>
            <a:r>
              <a:rPr lang="de-DE" b="1" dirty="0" err="1" smtClean="0">
                <a:latin typeface="Calibri" panose="020F0502020204030204" pitchFamily="34" charset="0"/>
              </a:rPr>
              <a:t>Wpk</a:t>
            </a:r>
            <a:r>
              <a:rPr lang="de-DE" b="1" dirty="0" smtClean="0">
                <a:latin typeface="Calibri" panose="020F0502020204030204" pitchFamily="34" charset="0"/>
              </a:rPr>
              <a:t>-Wahl.</a:t>
            </a:r>
          </a:p>
          <a:p>
            <a:pPr marL="0" indent="0">
              <a:buNone/>
            </a:pPr>
            <a:endParaRPr lang="de-DE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Die Wahl des Wahlpflichtkurses sollte gut überlegt sein. 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smtClean="0">
                <a:latin typeface="Calibri" panose="020F0502020204030204" pitchFamily="34" charset="0"/>
              </a:rPr>
              <a:t>	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Stärken?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Die Noten im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Wpk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sind relevant für den bevorstehenden Schulabschluss.</a:t>
            </a: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Eine schlechte Bewertung in einem Nebenfach kann durch einen </a:t>
            </a:r>
            <a:r>
              <a:rPr lang="de-DE" dirty="0" err="1" smtClean="0">
                <a:latin typeface="Calibri" panose="020F0502020204030204" pitchFamily="34" charset="0"/>
              </a:rPr>
              <a:t>Wpk</a:t>
            </a:r>
            <a:r>
              <a:rPr lang="de-DE" dirty="0" smtClean="0">
                <a:latin typeface="Calibri" panose="020F0502020204030204" pitchFamily="34" charset="0"/>
              </a:rPr>
              <a:t>-Kurs ausgeglichen werden.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latin typeface="Calibri" panose="020F0502020204030204" pitchFamily="34" charset="0"/>
              </a:rPr>
              <a:t>Wpk</a:t>
            </a:r>
            <a:r>
              <a:rPr lang="de-DE" sz="2800" b="1" dirty="0" smtClean="0">
                <a:latin typeface="Calibri" panose="020F0502020204030204" pitchFamily="34" charset="0"/>
              </a:rPr>
              <a:t>-Wahlen JG 9/10 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9685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AWT Technik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AWT Haushalt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Naturwissenschaften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Gesellschaftslehre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Informationstechnische Bildung ( I und II)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Musik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Kunst 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Sport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7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latin typeface="Calibri" panose="020F0502020204030204" pitchFamily="34" charset="0"/>
              </a:rPr>
              <a:t>Wpk</a:t>
            </a:r>
            <a:r>
              <a:rPr lang="de-DE" sz="2800" b="1" dirty="0" smtClean="0">
                <a:latin typeface="Calibri" panose="020F0502020204030204" pitchFamily="34" charset="0"/>
              </a:rPr>
              <a:t>-Wahlen JG 9/10 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7563569" cy="518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r>
              <a:rPr lang="de-DE" sz="2800" b="1" dirty="0" err="1" smtClean="0">
                <a:latin typeface="Calibri" panose="020F0502020204030204" pitchFamily="34" charset="0"/>
              </a:rPr>
              <a:t>Wpk</a:t>
            </a:r>
            <a:r>
              <a:rPr lang="de-DE" sz="2800" b="1" dirty="0" smtClean="0">
                <a:latin typeface="Calibri" panose="020F0502020204030204" pitchFamily="34" charset="0"/>
              </a:rPr>
              <a:t>-Wahlen JG 9/10 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19892"/>
            <a:ext cx="7904559" cy="550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</a:rPr>
              <a:t>Unsere Themen: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48872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Äußere Differenzierung / Kurssystem ab JG 9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Calibri" panose="020F0502020204030204" pitchFamily="34" charset="0"/>
              </a:rPr>
              <a:t>Wpk</a:t>
            </a:r>
            <a:r>
              <a:rPr lang="de-DE" dirty="0">
                <a:latin typeface="Calibri" panose="020F0502020204030204" pitchFamily="34" charset="0"/>
              </a:rPr>
              <a:t>-Wahlen JG 9/10</a:t>
            </a:r>
          </a:p>
          <a:p>
            <a:pPr>
              <a:lnSpc>
                <a:spcPct val="150000"/>
              </a:lnSpc>
            </a:pPr>
            <a:r>
              <a:rPr lang="de-DE" b="1" dirty="0">
                <a:latin typeface="Calibri" panose="020F0502020204030204" pitchFamily="34" charset="0"/>
              </a:rPr>
              <a:t>Neigungskurs Business Englisch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Unterrichtsverbund und Berufsorientierung </a:t>
            </a:r>
            <a:r>
              <a:rPr lang="de-DE" dirty="0" smtClean="0">
                <a:latin typeface="Calibri" panose="020F0502020204030204" pitchFamily="34" charset="0"/>
              </a:rPr>
              <a:t>in </a:t>
            </a:r>
            <a:r>
              <a:rPr lang="de-DE" dirty="0">
                <a:latin typeface="Calibri" panose="020F0502020204030204" pitchFamily="34" charset="0"/>
              </a:rPr>
              <a:t>JG 9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Unterrichtsversorgung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Verschiedenes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23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508918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Neigungskurs Business Englisch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3816424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Zusatzqualifikation Wirtschaftsenglisch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(Möglichkeit auch für Schüler mit Französisch)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Möglichkeit ein international anerkanntes Zertifikat der </a:t>
            </a:r>
            <a:r>
              <a:rPr lang="de-DE" i="1" dirty="0" smtClean="0">
                <a:latin typeface="Calibri" panose="020F0502020204030204" pitchFamily="34" charset="0"/>
              </a:rPr>
              <a:t>„London </a:t>
            </a:r>
            <a:r>
              <a:rPr lang="de-DE" i="1" dirty="0" err="1" smtClean="0">
                <a:latin typeface="Calibri" panose="020F0502020204030204" pitchFamily="34" charset="0"/>
              </a:rPr>
              <a:t>Chamber</a:t>
            </a:r>
            <a:r>
              <a:rPr lang="de-DE" i="1" dirty="0" smtClean="0">
                <a:latin typeface="Calibri" panose="020F0502020204030204" pitchFamily="34" charset="0"/>
              </a:rPr>
              <a:t> </a:t>
            </a:r>
            <a:r>
              <a:rPr lang="de-DE" i="1" dirty="0" err="1" smtClean="0">
                <a:latin typeface="Calibri" panose="020F0502020204030204" pitchFamily="34" charset="0"/>
              </a:rPr>
              <a:t>of</a:t>
            </a:r>
            <a:r>
              <a:rPr lang="de-DE" i="1" dirty="0" smtClean="0">
                <a:latin typeface="Calibri" panose="020F0502020204030204" pitchFamily="34" charset="0"/>
              </a:rPr>
              <a:t> Commerce </a:t>
            </a:r>
            <a:r>
              <a:rPr lang="de-DE" i="1" dirty="0" err="1" smtClean="0">
                <a:latin typeface="Calibri" panose="020F0502020204030204" pitchFamily="34" charset="0"/>
              </a:rPr>
              <a:t>and</a:t>
            </a:r>
            <a:r>
              <a:rPr lang="de-DE" i="1" dirty="0" smtClean="0">
                <a:latin typeface="Calibri" panose="020F0502020204030204" pitchFamily="34" charset="0"/>
              </a:rPr>
              <a:t> </a:t>
            </a:r>
            <a:r>
              <a:rPr lang="de-DE" i="1" dirty="0" err="1" smtClean="0">
                <a:latin typeface="Calibri" panose="020F0502020204030204" pitchFamily="34" charset="0"/>
              </a:rPr>
              <a:t>Industry</a:t>
            </a:r>
            <a:r>
              <a:rPr lang="de-DE" i="1" dirty="0" smtClean="0">
                <a:latin typeface="Calibri" panose="020F0502020204030204" pitchFamily="34" charset="0"/>
              </a:rPr>
              <a:t>“ </a:t>
            </a:r>
            <a:r>
              <a:rPr lang="de-DE" dirty="0" smtClean="0">
                <a:latin typeface="Calibri" panose="020F0502020204030204" pitchFamily="34" charset="0"/>
              </a:rPr>
              <a:t>in Geschäftsenglisch zu erwerben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508918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Neigungskurs Business Englisch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7467600" cy="38164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f</a:t>
            </a:r>
            <a:r>
              <a:rPr lang="de-DE" dirty="0" smtClean="0">
                <a:latin typeface="Calibri" panose="020F0502020204030204" pitchFamily="34" charset="0"/>
              </a:rPr>
              <a:t>reiwilliges Angebot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2 Jahre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z</a:t>
            </a:r>
            <a:r>
              <a:rPr lang="de-DE" dirty="0" smtClean="0">
                <a:latin typeface="Calibri" panose="020F0502020204030204" pitchFamily="34" charset="0"/>
              </a:rPr>
              <a:t>wei Stunden wöchentlich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b</a:t>
            </a:r>
            <a:r>
              <a:rPr lang="de-DE" dirty="0" smtClean="0">
                <a:latin typeface="Calibri" panose="020F0502020204030204" pitchFamily="34" charset="0"/>
              </a:rPr>
              <a:t>ei Anwahl Verpflichtung bis Klasse 10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Wahl zusammen mit den Wahlpflichtkursen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71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08918"/>
          </a:xfrm>
        </p:spPr>
        <p:txBody>
          <a:bodyPr>
            <a:normAutofit fontScale="90000"/>
          </a:bodyPr>
          <a:lstStyle/>
          <a:p>
            <a:r>
              <a:rPr lang="de-DE" sz="2800" b="1" dirty="0">
                <a:latin typeface="Calibri" panose="020F0502020204030204" pitchFamily="34" charset="0"/>
              </a:rPr>
              <a:t>Neigungskurs Business Englisch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11560" y="1556792"/>
            <a:ext cx="3466728" cy="18002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Prüfungen auf zwei </a:t>
            </a:r>
            <a:r>
              <a:rPr lang="de-DE" smtClean="0">
                <a:latin typeface="Calibri" panose="020F0502020204030204" pitchFamily="34" charset="0"/>
              </a:rPr>
              <a:t>verschiedenen Niveaustufen</a:t>
            </a: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96752"/>
            <a:ext cx="3633150" cy="50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54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Unsere Themen:</a:t>
            </a:r>
            <a:endParaRPr lang="de-DE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b="1" dirty="0" smtClean="0">
                <a:latin typeface="Calibri" panose="020F0502020204030204" pitchFamily="34" charset="0"/>
              </a:rPr>
              <a:t>Äußere Differenzierung / Kurssystem ab JG 9</a:t>
            </a:r>
            <a:endParaRPr lang="de-DE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err="1" smtClean="0">
                <a:latin typeface="Calibri" panose="020F0502020204030204" pitchFamily="34" charset="0"/>
              </a:rPr>
              <a:t>Wpk</a:t>
            </a:r>
            <a:r>
              <a:rPr lang="de-DE" dirty="0" smtClean="0">
                <a:latin typeface="Calibri" panose="020F0502020204030204" pitchFamily="34" charset="0"/>
              </a:rPr>
              <a:t>-Wahlen JG 9/10</a:t>
            </a:r>
            <a:endParaRPr lang="de-DE" b="1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Neigungskurs Business Englisch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Unterrichtsverbund </a:t>
            </a:r>
            <a:r>
              <a:rPr lang="de-DE" dirty="0">
                <a:latin typeface="Calibri" panose="020F0502020204030204" pitchFamily="34" charset="0"/>
              </a:rPr>
              <a:t>in und Berufsorientierung </a:t>
            </a:r>
            <a:r>
              <a:rPr lang="de-DE" dirty="0" smtClean="0">
                <a:latin typeface="Calibri" panose="020F0502020204030204" pitchFamily="34" charset="0"/>
              </a:rPr>
              <a:t>JG 9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Unterrichtsversorgung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Verschiedenes</a:t>
            </a:r>
            <a:endParaRPr lang="de-DE" dirty="0">
              <a:latin typeface="Calibri" panose="020F050202020403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66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</a:rPr>
              <a:t>Unsere Themen: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48872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Äußere Differenzierung / Kurssystem ab JG 9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Calibri" panose="020F0502020204030204" pitchFamily="34" charset="0"/>
              </a:rPr>
              <a:t>Wpk</a:t>
            </a:r>
            <a:r>
              <a:rPr lang="de-DE" dirty="0">
                <a:latin typeface="Calibri" panose="020F0502020204030204" pitchFamily="34" charset="0"/>
              </a:rPr>
              <a:t>-Wahlen JG 9/10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Neigungskurs Business Englisch</a:t>
            </a:r>
          </a:p>
          <a:p>
            <a:pPr>
              <a:lnSpc>
                <a:spcPct val="150000"/>
              </a:lnSpc>
            </a:pPr>
            <a:r>
              <a:rPr lang="de-DE" b="1" dirty="0" smtClean="0">
                <a:latin typeface="Calibri" panose="020F0502020204030204" pitchFamily="34" charset="0"/>
              </a:rPr>
              <a:t>Unterrichtsverbund </a:t>
            </a:r>
            <a:r>
              <a:rPr lang="de-DE" b="1" dirty="0">
                <a:latin typeface="Calibri" panose="020F0502020204030204" pitchFamily="34" charset="0"/>
              </a:rPr>
              <a:t>und Berufsorientierung</a:t>
            </a:r>
            <a:r>
              <a:rPr lang="de-DE" b="1" dirty="0" smtClean="0">
                <a:latin typeface="Calibri" panose="020F0502020204030204" pitchFamily="34" charset="0"/>
              </a:rPr>
              <a:t> </a:t>
            </a:r>
            <a:r>
              <a:rPr lang="de-DE" b="1" dirty="0">
                <a:latin typeface="Calibri" panose="020F0502020204030204" pitchFamily="34" charset="0"/>
              </a:rPr>
              <a:t>in JG 9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Unterrichtsversorgung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Verschiedenes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262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24942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Unterrichtsverbund </a:t>
            </a:r>
            <a:r>
              <a:rPr lang="de-DE" sz="2800" b="1" dirty="0">
                <a:latin typeface="Calibri" panose="020F0502020204030204" pitchFamily="34" charset="0"/>
              </a:rPr>
              <a:t>und Berufsorientierung</a:t>
            </a:r>
            <a:r>
              <a:rPr lang="de-DE" sz="2800" b="1" dirty="0" smtClean="0">
                <a:latin typeface="Calibri" panose="020F0502020204030204" pitchFamily="34" charset="0"/>
              </a:rPr>
              <a:t> in JG 9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endParaRPr lang="de-DE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latin typeface="Calibri" panose="020F0502020204030204" pitchFamily="34" charset="0"/>
              </a:rPr>
              <a:t>Unterrichtsverbund :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Erstes Halbjahr JG 9, jeden Mittwoch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Verschiedene Berufsfelder 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BBS Stadthagen und </a:t>
            </a:r>
            <a:r>
              <a:rPr lang="de-DE" dirty="0" err="1" smtClean="0">
                <a:latin typeface="Calibri" panose="020F0502020204030204" pitchFamily="34" charset="0"/>
              </a:rPr>
              <a:t>Blindow</a:t>
            </a:r>
            <a:r>
              <a:rPr lang="de-DE" dirty="0" smtClean="0">
                <a:latin typeface="Calibri" panose="020F0502020204030204" pitchFamily="34" charset="0"/>
              </a:rPr>
              <a:t>-Schule Bückeburg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Wahl der Berufsfelder erfolgt vor den Ferien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dirty="0" smtClean="0">
                <a:latin typeface="Calibri" panose="020F0502020204030204" pitchFamily="34" charset="0"/>
              </a:rPr>
              <a:t>		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Elternbrief</a:t>
            </a:r>
          </a:p>
          <a:p>
            <a:r>
              <a:rPr lang="de-DE" b="1" dirty="0" smtClean="0">
                <a:latin typeface="Calibri" panose="020F0502020204030204" pitchFamily="34" charset="0"/>
              </a:rPr>
              <a:t>2. Berufspraktikum 13.03. bis 24.03.2017</a:t>
            </a:r>
          </a:p>
          <a:p>
            <a:r>
              <a:rPr lang="de-DE" b="1" dirty="0" smtClean="0">
                <a:latin typeface="Calibri" panose="020F0502020204030204" pitchFamily="34" charset="0"/>
              </a:rPr>
              <a:t>Teilnahme an der Berufs- und Ausbildungsmesse</a:t>
            </a:r>
          </a:p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		</a:t>
            </a: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DE" b="1" dirty="0" smtClean="0">
                <a:solidFill>
                  <a:srgbClr val="0070C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Elternbrief</a:t>
            </a:r>
          </a:p>
          <a:p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Eltern- und Schülerabend „Berufsbildende Schule“</a:t>
            </a:r>
            <a:endParaRPr lang="de-DE" b="1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1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</a:rPr>
              <a:t>Unsere Themen: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48872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Äußere Differenzierung / Kurssystem ab JG 9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Calibri" panose="020F0502020204030204" pitchFamily="34" charset="0"/>
              </a:rPr>
              <a:t>Wpk</a:t>
            </a:r>
            <a:r>
              <a:rPr lang="de-DE" dirty="0">
                <a:latin typeface="Calibri" panose="020F0502020204030204" pitchFamily="34" charset="0"/>
              </a:rPr>
              <a:t>-Wahlen JG 9/10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Neigungskurs Business Englisch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Unterrichtsverbund in JG 9</a:t>
            </a:r>
          </a:p>
          <a:p>
            <a:pPr>
              <a:lnSpc>
                <a:spcPct val="150000"/>
              </a:lnSpc>
            </a:pPr>
            <a:r>
              <a:rPr lang="de-DE" b="1" dirty="0">
                <a:latin typeface="Calibri" panose="020F0502020204030204" pitchFamily="34" charset="0"/>
              </a:rPr>
              <a:t>Unterrichtsversorgung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Verschiedenes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6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52934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Unterrichtsversorgung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7467600" cy="1728192"/>
          </a:xfrm>
        </p:spPr>
        <p:txBody>
          <a:bodyPr/>
          <a:lstStyle/>
          <a:p>
            <a:r>
              <a:rPr lang="de-DE" b="1" dirty="0" smtClean="0">
                <a:latin typeface="Calibri" panose="020F0502020204030204" pitchFamily="34" charset="0"/>
              </a:rPr>
              <a:t>Nach den Sommerferien starten wir voraussichtlich wieder ohne Stundenkürzungen</a:t>
            </a:r>
          </a:p>
          <a:p>
            <a:pPr marL="365760" lvl="1" indent="0">
              <a:buNone/>
            </a:pPr>
            <a:endParaRPr lang="de-D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7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</a:rPr>
              <a:t>Unsere Themen: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48872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Äußere Differenzierung / Kurssystem ab JG 9</a:t>
            </a:r>
          </a:p>
          <a:p>
            <a:pPr>
              <a:lnSpc>
                <a:spcPct val="150000"/>
              </a:lnSpc>
            </a:pPr>
            <a:r>
              <a:rPr lang="de-DE" dirty="0" err="1">
                <a:latin typeface="Calibri" panose="020F0502020204030204" pitchFamily="34" charset="0"/>
              </a:rPr>
              <a:t>Wpk</a:t>
            </a:r>
            <a:r>
              <a:rPr lang="de-DE" dirty="0">
                <a:latin typeface="Calibri" panose="020F0502020204030204" pitchFamily="34" charset="0"/>
              </a:rPr>
              <a:t>-Wahlen JG 9/10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Neigungskurs Business Englisch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Unterrichtsverbund in JG 9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Unterrichtsversorgung</a:t>
            </a:r>
          </a:p>
          <a:p>
            <a:pPr>
              <a:lnSpc>
                <a:spcPct val="150000"/>
              </a:lnSpc>
            </a:pPr>
            <a:r>
              <a:rPr lang="de-DE" b="1" dirty="0">
                <a:latin typeface="Calibri" panose="020F0502020204030204" pitchFamily="34" charset="0"/>
              </a:rPr>
              <a:t>Verschiedenes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863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432048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Verschiedenes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0" t="10859" r="17488" b="5018"/>
          <a:stretch/>
        </p:blipFill>
        <p:spPr bwMode="auto">
          <a:xfrm>
            <a:off x="251520" y="908720"/>
            <a:ext cx="7804088" cy="548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35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432048"/>
          </a:xfrm>
        </p:spPr>
        <p:txBody>
          <a:bodyPr>
            <a:no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Verschiedenes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8659" r="16650" b="7217"/>
          <a:stretch/>
        </p:blipFill>
        <p:spPr bwMode="auto">
          <a:xfrm>
            <a:off x="1115616" y="1411035"/>
            <a:ext cx="6696744" cy="471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55576" y="76470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Calibri" panose="020F0502020204030204" pitchFamily="34" charset="0"/>
              </a:rPr>
              <a:t>Besuchen Sie gern unsere Homepage, um auf dem Laufenden zu bleiben und abonnieren Sie unseren Newsletter!</a:t>
            </a:r>
            <a:endParaRPr lang="de-DE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931224" cy="6069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5500" b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de-DE" sz="5500" b="1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de-DE" sz="5500" b="1" dirty="0" smtClean="0">
                <a:latin typeface="Calibri" panose="020F0502020204030204" pitchFamily="34" charset="0"/>
              </a:rPr>
              <a:t>Vielen Dank für Ihre Aufmerksamkeit!</a:t>
            </a:r>
          </a:p>
          <a:p>
            <a:pPr marL="0" indent="0" algn="ctr">
              <a:buNone/>
            </a:pPr>
            <a:endParaRPr lang="de-DE" sz="55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652934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Äußere Differenzierung / Kurssystem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7467600" cy="3600400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</a:t>
            </a:r>
            <a:r>
              <a:rPr lang="de-DE" dirty="0" smtClean="0">
                <a:latin typeface="Calibri" panose="020F0502020204030204" pitchFamily="34" charset="0"/>
              </a:rPr>
              <a:t>1. G- und E- Kurse in :</a:t>
            </a:r>
          </a:p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</a:rPr>
              <a:t>Englisch, Deutsch, Mathematik, Naturwissenschaften</a:t>
            </a:r>
          </a:p>
          <a:p>
            <a:pPr marL="365760" lvl="1" indent="0">
              <a:buNone/>
            </a:pPr>
            <a:endParaRPr lang="de-DE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G-Kurse = Grundkurse</a:t>
            </a:r>
          </a:p>
          <a:p>
            <a:pPr marL="365760" lvl="1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E-Kurs   = Erweiterungskurse</a:t>
            </a:r>
            <a:r>
              <a:rPr lang="de-DE" dirty="0">
                <a:latin typeface="Calibri" panose="020F0502020204030204" pitchFamily="34" charset="0"/>
              </a:rPr>
              <a:t>	</a:t>
            </a:r>
            <a:endParaRPr lang="de-DE" dirty="0" smtClean="0">
              <a:latin typeface="Calibri" panose="020F0502020204030204" pitchFamily="34" charset="0"/>
            </a:endParaRPr>
          </a:p>
          <a:p>
            <a:pPr marL="365760" lvl="1" indent="0">
              <a:buNone/>
            </a:pPr>
            <a:r>
              <a:rPr lang="de-DE" dirty="0">
                <a:latin typeface="Calibri" panose="020F0502020204030204" pitchFamily="34" charset="0"/>
              </a:rPr>
              <a:t>	</a:t>
            </a:r>
            <a:r>
              <a:rPr lang="de-DE" dirty="0" smtClean="0">
                <a:latin typeface="Calibri" panose="020F0502020204030204" pitchFamily="34" charset="0"/>
              </a:rPr>
              <a:t>	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Fachleistungsdifferenzierung</a:t>
            </a:r>
          </a:p>
          <a:p>
            <a:pPr marL="365760" lvl="1" indent="0">
              <a:buNone/>
            </a:pPr>
            <a:endParaRPr lang="de-DE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2. Wahlpflichtkurse (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Wpk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365760" lvl="1" indent="0">
              <a:buNone/>
            </a:pP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	 Fachspezifische Differenzierung</a:t>
            </a:r>
          </a:p>
        </p:txBody>
      </p:sp>
    </p:spTree>
    <p:extLst>
      <p:ext uri="{BB962C8B-B14F-4D97-AF65-F5344CB8AC3E}">
        <p14:creationId xmlns:p14="http://schemas.microsoft.com/office/powerpoint/2010/main" val="33206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652934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Äußere Differenzierung / Kurssystem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3744416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</a:rPr>
              <a:t>Einstufung: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Einstufung erfolgt auf Vorschlag des 	Fachlehrers, 	Entscheidung durch die Klassenkonferenz</a:t>
            </a:r>
          </a:p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Kurswechsel: 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	Bei entsprechender Leistung (Kurswechsel jeweils 	zum Halbjahr möglich)</a:t>
            </a:r>
          </a:p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Organisation: </a:t>
            </a:r>
          </a:p>
          <a:p>
            <a:pPr marL="0" indent="0">
              <a:buNone/>
            </a:pP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>	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5 Klassen  6 klassenübergreifende Kurse je Fach</a:t>
            </a:r>
          </a:p>
        </p:txBody>
      </p:sp>
    </p:spTree>
    <p:extLst>
      <p:ext uri="{BB962C8B-B14F-4D97-AF65-F5344CB8AC3E}">
        <p14:creationId xmlns:p14="http://schemas.microsoft.com/office/powerpoint/2010/main" val="15557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652934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Äußere Differenzierung / Kurssystem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467600" cy="446449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Kurssystem ist erforderlich, um entsprechende </a:t>
            </a:r>
            <a:r>
              <a:rPr lang="de-DE" b="1" u="sng" dirty="0" smtClean="0">
                <a:latin typeface="Calibri" panose="020F0502020204030204" pitchFamily="34" charset="0"/>
                <a:sym typeface="Wingdings" panose="05000000000000000000" pitchFamily="2" charset="2"/>
              </a:rPr>
              <a:t>Schulabschlüsse</a:t>
            </a: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zuweisen zu können:</a:t>
            </a:r>
          </a:p>
          <a:p>
            <a:pPr marL="0" indent="0">
              <a:buNone/>
            </a:pPr>
            <a:endParaRPr lang="de-DE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Förderschulabschluss nach Klasse 9</a:t>
            </a:r>
          </a:p>
          <a:p>
            <a:pPr marL="0" indent="0">
              <a:buNone/>
            </a:pPr>
            <a:endParaRPr lang="de-DE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Sekundarabschluss I -</a:t>
            </a:r>
          </a:p>
          <a:p>
            <a:pPr marL="365760" lvl="1" indent="0">
              <a:buNone/>
            </a:pP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Hauptschulabschuss nach Klasse 9 oder 10</a:t>
            </a:r>
          </a:p>
          <a:p>
            <a:pPr marL="365760" lvl="1" indent="0">
              <a:buNone/>
            </a:pPr>
            <a:endParaRPr lang="de-DE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Sekundarabschluss I –</a:t>
            </a:r>
          </a:p>
          <a:p>
            <a:pPr marL="365760" lvl="1" indent="0">
              <a:buNone/>
            </a:pP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Realschulabschluss nach Klasse 10</a:t>
            </a:r>
          </a:p>
          <a:p>
            <a:pPr marL="365760" lvl="1" indent="0">
              <a:buNone/>
            </a:pPr>
            <a:endParaRPr lang="de-DE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Erweiterter </a:t>
            </a:r>
            <a:r>
              <a:rPr lang="de-DE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Sekundarsbschluss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I – </a:t>
            </a:r>
          </a:p>
          <a:p>
            <a:pPr marL="365760" lvl="1" indent="0">
              <a:buNone/>
            </a:pP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Erweiterter Realschulabschluss nach 10</a:t>
            </a:r>
            <a:endParaRPr lang="de-DE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365760" lvl="1" indent="0">
              <a:buNone/>
            </a:pP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Berechtigung zum Besuch der gymnasialen Oberstufe)</a:t>
            </a:r>
            <a:endParaRPr lang="de-DE" b="1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67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652934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Äußere Differenzierung / Kurssystem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467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u="sng" dirty="0" smtClean="0">
                <a:latin typeface="Calibri" panose="020F0502020204030204" pitchFamily="34" charset="0"/>
                <a:sym typeface="Wingdings" panose="05000000000000000000" pitchFamily="2" charset="2"/>
              </a:rPr>
              <a:t>Anzahl der E- bzw. G-Kurse </a:t>
            </a: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und die darin erreichten Leistungen haben Einfluss auf die Abschlüsse:</a:t>
            </a:r>
          </a:p>
          <a:p>
            <a:pPr marL="0" indent="0">
              <a:buNone/>
            </a:pPr>
            <a:endParaRPr lang="de-DE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HS-Abschluss: 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G-Kurse mit mind. Note 4</a:t>
            </a:r>
            <a:endParaRPr lang="de-DE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RS-Abschluss:</a:t>
            </a:r>
          </a:p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2 x E-Kurs mit Note 4 und 2 x G-Kurs mit Note 3</a:t>
            </a:r>
          </a:p>
          <a:p>
            <a:pPr marL="365760" lvl="1" indent="0">
              <a:buNone/>
            </a:pP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>i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n anderen Fächern mind. 2x Note 3</a:t>
            </a:r>
          </a:p>
          <a:p>
            <a:r>
              <a:rPr lang="de-DE" b="1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Erw</a:t>
            </a: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. RS-Abschluss:</a:t>
            </a:r>
          </a:p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4x E-Kurs</a:t>
            </a: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de-DE" b="1" u="sng" dirty="0" smtClean="0">
                <a:latin typeface="Calibri" panose="020F0502020204030204" pitchFamily="34" charset="0"/>
                <a:sym typeface="Wingdings" panose="05000000000000000000" pitchFamily="2" charset="2"/>
              </a:rPr>
              <a:t>oder</a:t>
            </a:r>
          </a:p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3x E-Kurs mit Note 3 </a:t>
            </a:r>
            <a:r>
              <a:rPr lang="de-DE" b="1" u="sng" dirty="0" smtClean="0">
                <a:latin typeface="Calibri" panose="020F0502020204030204" pitchFamily="34" charset="0"/>
                <a:sym typeface="Wingdings" panose="05000000000000000000" pitchFamily="2" charset="2"/>
              </a:rPr>
              <a:t>und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1x E-Kurs mit Note 4 </a:t>
            </a:r>
            <a:r>
              <a:rPr lang="de-DE" b="1" u="sng" dirty="0" smtClean="0">
                <a:latin typeface="Calibri" panose="020F0502020204030204" pitchFamily="34" charset="0"/>
                <a:sym typeface="Wingdings" panose="05000000000000000000" pitchFamily="2" charset="2"/>
              </a:rPr>
              <a:t>oder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1x G-Kurs mit Note 2</a:t>
            </a:r>
          </a:p>
          <a:p>
            <a:pPr marL="365760" lvl="1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In allen anderen Fächern Durchschnittsnote 3,0</a:t>
            </a:r>
          </a:p>
        </p:txBody>
      </p:sp>
    </p:spTree>
    <p:extLst>
      <p:ext uri="{BB962C8B-B14F-4D97-AF65-F5344CB8AC3E}">
        <p14:creationId xmlns:p14="http://schemas.microsoft.com/office/powerpoint/2010/main" val="24099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796950"/>
          </a:xfrm>
        </p:spPr>
        <p:txBody>
          <a:bodyPr>
            <a:normAutofit fontScale="90000"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Äußere Differenzierung / Kurssystem</a:t>
            </a:r>
            <a:br>
              <a:rPr lang="de-DE" sz="2800" b="1" dirty="0" smtClean="0">
                <a:latin typeface="Calibri" panose="020F0502020204030204" pitchFamily="34" charset="0"/>
              </a:rPr>
            </a:br>
            <a:r>
              <a:rPr lang="de-DE" sz="2800" b="1" dirty="0" smtClean="0">
                <a:latin typeface="Calibri" panose="020F0502020204030204" pitchFamily="34" charset="0"/>
              </a:rPr>
              <a:t>Differenzierung im Fach Naturwissenschaften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Besonderheit in Klasse 9 und 10 im Fach Naturwissenschaften : </a:t>
            </a:r>
            <a:r>
              <a:rPr lang="de-DE" b="1" u="sng" dirty="0" smtClean="0">
                <a:latin typeface="Calibri" panose="020F0502020204030204" pitchFamily="34" charset="0"/>
                <a:sym typeface="Wingdings" panose="05000000000000000000" pitchFamily="2" charset="2"/>
              </a:rPr>
              <a:t>Trimester</a:t>
            </a:r>
          </a:p>
          <a:p>
            <a:pPr marL="0" indent="0">
              <a:buNone/>
            </a:pPr>
            <a:endParaRPr lang="de-DE" sz="1100" b="1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NW wird in Trimestern unterrichtet: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Betreuung der Schüler durch einen Fachkollegen in </a:t>
            </a: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Chemie, Biologie und Physik.</a:t>
            </a:r>
          </a:p>
          <a:p>
            <a:pPr marL="0" indent="0">
              <a:buNone/>
            </a:pPr>
            <a:endParaRPr lang="de-DE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NW G-Kurs: Biologie, Physik, Chemie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NW E-Kurs</a:t>
            </a:r>
            <a:r>
              <a:rPr lang="de-DE" dirty="0">
                <a:latin typeface="Calibri" panose="020F0502020204030204" pitchFamily="34" charset="0"/>
                <a:sym typeface="Wingdings" panose="05000000000000000000" pitchFamily="2" charset="2"/>
              </a:rPr>
              <a:t>: Biologie, Physik, Chemie</a:t>
            </a:r>
          </a:p>
          <a:p>
            <a:pPr marL="0" indent="0">
              <a:buNone/>
            </a:pPr>
            <a:endParaRPr lang="de-DE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Die Benotung des Faches NW erfolgt in Absprache mit allen drei Fachkollegen. Als Zensur steht </a:t>
            </a:r>
            <a:r>
              <a:rPr lang="de-DE" b="1" u="sng" dirty="0" smtClean="0">
                <a:latin typeface="Calibri" panose="020F0502020204030204" pitchFamily="34" charset="0"/>
                <a:sym typeface="Wingdings" panose="05000000000000000000" pitchFamily="2" charset="2"/>
              </a:rPr>
              <a:t>eine</a:t>
            </a: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 NW-Note im Zeugnis.</a:t>
            </a:r>
            <a:endParaRPr lang="de-DE" dirty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99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652934"/>
          </a:xfrm>
        </p:spPr>
        <p:txBody>
          <a:bodyPr>
            <a:normAutofit/>
          </a:bodyPr>
          <a:lstStyle/>
          <a:p>
            <a:r>
              <a:rPr lang="de-DE" sz="2800" b="1" dirty="0" smtClean="0">
                <a:latin typeface="Calibri" panose="020F0502020204030204" pitchFamily="34" charset="0"/>
              </a:rPr>
              <a:t>Äußere Differenzierung / Kurssystem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7467600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b="1" dirty="0" smtClean="0">
                <a:latin typeface="Calibri" panose="020F0502020204030204" pitchFamily="34" charset="0"/>
                <a:sym typeface="Wingdings" panose="05000000000000000000" pitchFamily="2" charset="2"/>
              </a:rPr>
              <a:t>Unterricht in der Klassengemeinschaft:</a:t>
            </a:r>
          </a:p>
          <a:p>
            <a:pPr marL="0" indent="0">
              <a:buNone/>
            </a:pPr>
            <a:endParaRPr lang="de-DE" b="1" dirty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In den Fächern</a:t>
            </a:r>
          </a:p>
          <a:p>
            <a:pPr marL="0" indent="0">
              <a:buNone/>
            </a:pPr>
            <a:r>
              <a:rPr lang="de-DE" dirty="0" smtClean="0">
                <a:latin typeface="Calibri" panose="020F0502020204030204" pitchFamily="34" charset="0"/>
                <a:sym typeface="Wingdings" panose="05000000000000000000" pitchFamily="2" charset="2"/>
              </a:rPr>
              <a:t>Gesellschaftslehre, Kunst, Musik, Sport und Wirtschaft</a:t>
            </a:r>
          </a:p>
        </p:txBody>
      </p:sp>
    </p:spTree>
    <p:extLst>
      <p:ext uri="{BB962C8B-B14F-4D97-AF65-F5344CB8AC3E}">
        <p14:creationId xmlns:p14="http://schemas.microsoft.com/office/powerpoint/2010/main" val="4338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724942"/>
          </a:xfrm>
        </p:spPr>
        <p:txBody>
          <a:bodyPr/>
          <a:lstStyle/>
          <a:p>
            <a:r>
              <a:rPr lang="de-DE" b="1" dirty="0">
                <a:latin typeface="Calibri" panose="020F0502020204030204" pitchFamily="34" charset="0"/>
              </a:rPr>
              <a:t>Unsere Themen: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7848872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Äußere Differenzierung / Kurssystem ab JG 9</a:t>
            </a:r>
          </a:p>
          <a:p>
            <a:pPr>
              <a:lnSpc>
                <a:spcPct val="150000"/>
              </a:lnSpc>
            </a:pPr>
            <a:r>
              <a:rPr lang="de-DE" b="1" dirty="0" err="1">
                <a:latin typeface="Calibri" panose="020F0502020204030204" pitchFamily="34" charset="0"/>
              </a:rPr>
              <a:t>Wpk</a:t>
            </a:r>
            <a:r>
              <a:rPr lang="de-DE" b="1" dirty="0">
                <a:latin typeface="Calibri" panose="020F0502020204030204" pitchFamily="34" charset="0"/>
              </a:rPr>
              <a:t>-Wahlen JG 9/10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Neigungskurs Business Englisch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Unterrichtsverbund und Berufsorientierung </a:t>
            </a:r>
            <a:r>
              <a:rPr lang="de-DE" dirty="0" smtClean="0">
                <a:latin typeface="Calibri" panose="020F0502020204030204" pitchFamily="34" charset="0"/>
              </a:rPr>
              <a:t>in </a:t>
            </a:r>
            <a:r>
              <a:rPr lang="de-DE" dirty="0">
                <a:latin typeface="Calibri" panose="020F0502020204030204" pitchFamily="34" charset="0"/>
              </a:rPr>
              <a:t>JG 9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Unterrichtsversorgung</a:t>
            </a:r>
          </a:p>
          <a:p>
            <a:pPr>
              <a:lnSpc>
                <a:spcPct val="150000"/>
              </a:lnSpc>
            </a:pPr>
            <a:r>
              <a:rPr lang="de-DE" dirty="0">
                <a:latin typeface="Calibri" panose="020F0502020204030204" pitchFamily="34" charset="0"/>
              </a:rPr>
              <a:t>Verschiedenes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23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676</Words>
  <Application>Microsoft Office PowerPoint</Application>
  <PresentationFormat>Bildschirmpräsentation (4:3)</PresentationFormat>
  <Paragraphs>178</Paragraphs>
  <Slides>27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Nereus</vt:lpstr>
      <vt:lpstr>Elternabend Jahrgang 8</vt:lpstr>
      <vt:lpstr>Unsere Themen:</vt:lpstr>
      <vt:lpstr>Äußere Differenzierung / Kurssystem</vt:lpstr>
      <vt:lpstr>Äußere Differenzierung / Kurssystem</vt:lpstr>
      <vt:lpstr>Äußere Differenzierung / Kurssystem</vt:lpstr>
      <vt:lpstr>Äußere Differenzierung / Kurssystem</vt:lpstr>
      <vt:lpstr>Äußere Differenzierung / Kurssystem Differenzierung im Fach Naturwissenschaften</vt:lpstr>
      <vt:lpstr>Äußere Differenzierung / Kurssystem</vt:lpstr>
      <vt:lpstr>Unsere Themen:</vt:lpstr>
      <vt:lpstr>Wpk-Wahlen JG 9/10 </vt:lpstr>
      <vt:lpstr>Wpk-Wahlen JG 9/10 </vt:lpstr>
      <vt:lpstr>Wpk-Wahlen JG 9/10 </vt:lpstr>
      <vt:lpstr>Wpk-Wahlen JG 9/10 </vt:lpstr>
      <vt:lpstr>Wpk-Wahlen JG 9/10 </vt:lpstr>
      <vt:lpstr>Wpk-Wahlen JG 9/10 </vt:lpstr>
      <vt:lpstr>Unsere Themen:</vt:lpstr>
      <vt:lpstr>Neigungskurs Business Englisch</vt:lpstr>
      <vt:lpstr>Neigungskurs Business Englisch</vt:lpstr>
      <vt:lpstr>Neigungskurs Business Englisch</vt:lpstr>
      <vt:lpstr>Unsere Themen:</vt:lpstr>
      <vt:lpstr>Unterrichtsverbund und Berufsorientierung in JG 9</vt:lpstr>
      <vt:lpstr>Unsere Themen:</vt:lpstr>
      <vt:lpstr>Unterrichtsversorgung</vt:lpstr>
      <vt:lpstr>Unsere Themen:</vt:lpstr>
      <vt:lpstr>Verschiedenes</vt:lpstr>
      <vt:lpstr>Verschiedenes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DCD</dc:creator>
  <cp:lastModifiedBy>DCD</cp:lastModifiedBy>
  <cp:revision>13</cp:revision>
  <dcterms:created xsi:type="dcterms:W3CDTF">2016-05-17T13:16:49Z</dcterms:created>
  <dcterms:modified xsi:type="dcterms:W3CDTF">2016-05-17T17:47:38Z</dcterms:modified>
</cp:coreProperties>
</file>